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1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92" r:id="rId2"/>
    <p:sldMasterId id="2147483701" r:id="rId3"/>
    <p:sldMasterId id="2147483704" r:id="rId4"/>
    <p:sldMasterId id="2147483707" r:id="rId5"/>
    <p:sldMasterId id="2147483711" r:id="rId6"/>
    <p:sldMasterId id="2147483715" r:id="rId7"/>
    <p:sldMasterId id="2147483719" r:id="rId8"/>
    <p:sldMasterId id="2147483722" r:id="rId9"/>
    <p:sldMasterId id="2147483725" r:id="rId10"/>
    <p:sldMasterId id="2147483729" r:id="rId11"/>
    <p:sldMasterId id="2147483733" r:id="rId12"/>
  </p:sldMasterIdLst>
  <p:notesMasterIdLst>
    <p:notesMasterId r:id="rId41"/>
  </p:notesMasterIdLst>
  <p:handoutMasterIdLst>
    <p:handoutMasterId r:id="rId42"/>
  </p:handoutMasterIdLst>
  <p:sldIdLst>
    <p:sldId id="497" r:id="rId13"/>
    <p:sldId id="487" r:id="rId14"/>
    <p:sldId id="530" r:id="rId15"/>
    <p:sldId id="461" r:id="rId16"/>
    <p:sldId id="517" r:id="rId17"/>
    <p:sldId id="462" r:id="rId18"/>
    <p:sldId id="531" r:id="rId19"/>
    <p:sldId id="532" r:id="rId20"/>
    <p:sldId id="533" r:id="rId21"/>
    <p:sldId id="454" r:id="rId22"/>
    <p:sldId id="518" r:id="rId23"/>
    <p:sldId id="519" r:id="rId24"/>
    <p:sldId id="522" r:id="rId25"/>
    <p:sldId id="523" r:id="rId26"/>
    <p:sldId id="524" r:id="rId27"/>
    <p:sldId id="525" r:id="rId28"/>
    <p:sldId id="526" r:id="rId29"/>
    <p:sldId id="527" r:id="rId30"/>
    <p:sldId id="528" r:id="rId31"/>
    <p:sldId id="529" r:id="rId32"/>
    <p:sldId id="538" r:id="rId33"/>
    <p:sldId id="489" r:id="rId34"/>
    <p:sldId id="535" r:id="rId35"/>
    <p:sldId id="536" r:id="rId36"/>
    <p:sldId id="534" r:id="rId37"/>
    <p:sldId id="537" r:id="rId38"/>
    <p:sldId id="498" r:id="rId39"/>
    <p:sldId id="521" r:id="rId4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521"/>
    <a:srgbClr val="5C6671"/>
    <a:srgbClr val="82BC00"/>
    <a:srgbClr val="407CCA"/>
    <a:srgbClr val="5C6670"/>
    <a:srgbClr val="009ADD"/>
    <a:srgbClr val="65503C"/>
    <a:srgbClr val="F6323E"/>
    <a:srgbClr val="D8C722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5" autoAdjust="0"/>
    <p:restoredTop sz="76080" autoAdjust="0"/>
  </p:normalViewPr>
  <p:slideViewPr>
    <p:cSldViewPr>
      <p:cViewPr>
        <p:scale>
          <a:sx n="75" d="100"/>
          <a:sy n="75" d="100"/>
        </p:scale>
        <p:origin x="-2664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2328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en-US"/>
              <a:t>Colorado New Jobs and Net Migration</a:t>
            </a:r>
          </a:p>
        </c:rich>
      </c:tx>
      <c:layout>
        <c:manualLayout>
          <c:xMode val="edge"/>
          <c:yMode val="edge"/>
          <c:x val="0.19444929427729329"/>
          <c:y val="8.0685829551185081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3621293864091548E-2"/>
          <c:y val="0.10208082117520252"/>
          <c:w val="0.87787225828385063"/>
          <c:h val="0.83877287653718025"/>
        </c:manualLayout>
      </c:layout>
      <c:barChart>
        <c:barDir val="col"/>
        <c:grouping val="clustered"/>
        <c:varyColors val="0"/>
        <c:ser>
          <c:idx val="0"/>
          <c:order val="0"/>
          <c:tx>
            <c:v>New Jobs</c:v>
          </c:tx>
          <c:spPr>
            <a:solidFill>
              <a:schemeClr val="tx2"/>
            </a:solidFill>
            <a:ln>
              <a:solidFill>
                <a:schemeClr val="tx2"/>
              </a:solidFill>
            </a:ln>
          </c:spPr>
          <c:invertIfNegative val="0"/>
          <c:cat>
            <c:numRef>
              <c:f>'[Jobs&amp;Migration.XLS]October 15 Forecast'!$E$5:$E$17</c:f>
              <c:numCache>
                <c:formatCode>General</c:formatCode>
                <c:ptCount val="13"/>
                <c:pt idx="0">
                  <c:v>1980</c:v>
                </c:pt>
                <c:pt idx="1">
                  <c:v>1985</c:v>
                </c:pt>
                <c:pt idx="2">
                  <c:v>1990</c:v>
                </c:pt>
                <c:pt idx="3">
                  <c:v>1995</c:v>
                </c:pt>
                <c:pt idx="4">
                  <c:v>2000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  <c:pt idx="8">
                  <c:v>2020</c:v>
                </c:pt>
                <c:pt idx="9">
                  <c:v>2025</c:v>
                </c:pt>
                <c:pt idx="10">
                  <c:v>2030</c:v>
                </c:pt>
                <c:pt idx="11">
                  <c:v>2035</c:v>
                </c:pt>
                <c:pt idx="12">
                  <c:v>2040</c:v>
                </c:pt>
              </c:numCache>
            </c:numRef>
          </c:cat>
          <c:val>
            <c:numRef>
              <c:f>'[Jobs&amp;Migration.XLS]October 15 Forecast'!$F$5:$F$17</c:f>
              <c:numCache>
                <c:formatCode>General</c:formatCode>
                <c:ptCount val="13"/>
                <c:pt idx="0">
                  <c:v>58000</c:v>
                </c:pt>
                <c:pt idx="1">
                  <c:v>38000</c:v>
                </c:pt>
                <c:pt idx="2">
                  <c:v>20000</c:v>
                </c:pt>
                <c:pt idx="3">
                  <c:v>75631.260533657187</c:v>
                </c:pt>
                <c:pt idx="4">
                  <c:v>93188.765335796867</c:v>
                </c:pt>
                <c:pt idx="5">
                  <c:v>17634.361945023011</c:v>
                </c:pt>
                <c:pt idx="6">
                  <c:v>3171.2841421444864</c:v>
                </c:pt>
                <c:pt idx="7">
                  <c:v>72204.120000000054</c:v>
                </c:pt>
                <c:pt idx="8">
                  <c:v>66191.199999999939</c:v>
                </c:pt>
                <c:pt idx="9">
                  <c:v>54605.200000000063</c:v>
                </c:pt>
                <c:pt idx="10">
                  <c:v>53738.000000000015</c:v>
                </c:pt>
                <c:pt idx="11">
                  <c:v>49097.599999999962</c:v>
                </c:pt>
                <c:pt idx="12">
                  <c:v>45007.599999999911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59837824"/>
        <c:axId val="60044416"/>
      </c:barChart>
      <c:lineChart>
        <c:grouping val="standard"/>
        <c:varyColors val="0"/>
        <c:ser>
          <c:idx val="1"/>
          <c:order val="1"/>
          <c:tx>
            <c:v>Net Migration</c:v>
          </c:tx>
          <c:marker>
            <c:symbol val="none"/>
          </c:marker>
          <c:cat>
            <c:numRef>
              <c:f>'[Jobs&amp;Migration.XLS]October 15 Forecast'!$E$5:$E$19</c:f>
              <c:numCache>
                <c:formatCode>General</c:formatCode>
                <c:ptCount val="15"/>
                <c:pt idx="0">
                  <c:v>1980</c:v>
                </c:pt>
                <c:pt idx="1">
                  <c:v>1985</c:v>
                </c:pt>
                <c:pt idx="2">
                  <c:v>1990</c:v>
                </c:pt>
                <c:pt idx="3">
                  <c:v>1995</c:v>
                </c:pt>
                <c:pt idx="4">
                  <c:v>2000</c:v>
                </c:pt>
                <c:pt idx="5">
                  <c:v>2005</c:v>
                </c:pt>
                <c:pt idx="6">
                  <c:v>2010</c:v>
                </c:pt>
                <c:pt idx="7">
                  <c:v>2015</c:v>
                </c:pt>
                <c:pt idx="8">
                  <c:v>2020</c:v>
                </c:pt>
                <c:pt idx="9">
                  <c:v>2025</c:v>
                </c:pt>
                <c:pt idx="10">
                  <c:v>2030</c:v>
                </c:pt>
                <c:pt idx="11">
                  <c:v>2035</c:v>
                </c:pt>
                <c:pt idx="12">
                  <c:v>2040</c:v>
                </c:pt>
                <c:pt idx="13">
                  <c:v>2045</c:v>
                </c:pt>
                <c:pt idx="14">
                  <c:v>2050</c:v>
                </c:pt>
              </c:numCache>
            </c:numRef>
          </c:cat>
          <c:val>
            <c:numRef>
              <c:f>'[Jobs&amp;Migration.XLS]October 15 Forecast'!$G$5:$G$17</c:f>
              <c:numCache>
                <c:formatCode>General</c:formatCode>
                <c:ptCount val="13"/>
                <c:pt idx="0">
                  <c:v>40000</c:v>
                </c:pt>
                <c:pt idx="1">
                  <c:v>27000</c:v>
                </c:pt>
                <c:pt idx="2">
                  <c:v>-15000</c:v>
                </c:pt>
                <c:pt idx="3" formatCode="#,##0">
                  <c:v>67000</c:v>
                </c:pt>
                <c:pt idx="4" formatCode="#,##0">
                  <c:v>73000</c:v>
                </c:pt>
                <c:pt idx="5" formatCode="#,##0">
                  <c:v>25352.799999999999</c:v>
                </c:pt>
                <c:pt idx="6" formatCode="#,##0">
                  <c:v>38432</c:v>
                </c:pt>
                <c:pt idx="7" formatCode="#,##0">
                  <c:v>45978</c:v>
                </c:pt>
                <c:pt idx="8" formatCode="#,##0">
                  <c:v>62890</c:v>
                </c:pt>
                <c:pt idx="9" formatCode="#,##0">
                  <c:v>66320</c:v>
                </c:pt>
                <c:pt idx="10" formatCode="#,##0">
                  <c:v>65157</c:v>
                </c:pt>
                <c:pt idx="11" formatCode="#,##0">
                  <c:v>61569</c:v>
                </c:pt>
                <c:pt idx="12" formatCode="#,##0">
                  <c:v>58630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837824"/>
        <c:axId val="60044416"/>
      </c:lineChart>
      <c:catAx>
        <c:axId val="59837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6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60044416"/>
        <c:crosses val="autoZero"/>
        <c:auto val="1"/>
        <c:lblAlgn val="ctr"/>
        <c:lblOffset val="100"/>
        <c:noMultiLvlLbl val="0"/>
      </c:catAx>
      <c:valAx>
        <c:axId val="60044416"/>
        <c:scaling>
          <c:orientation val="minMax"/>
        </c:scaling>
        <c:delete val="0"/>
        <c:axPos val="l"/>
        <c:majorGridlines/>
        <c:numFmt formatCode="#,##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5983782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4519829093811132"/>
          <c:y val="0.11809832394248752"/>
          <c:w val="0.17756300220979515"/>
          <c:h val="0.10218002628642674"/>
        </c:manualLayout>
      </c:layout>
      <c:overlay val="0"/>
      <c:txPr>
        <a:bodyPr/>
        <a:lstStyle/>
        <a:p>
          <a:pPr>
            <a:defRPr sz="160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0.0966</cdr:x>
      <cdr:y>0.95275</cdr:y>
    </cdr:from>
    <cdr:to>
      <cdr:x>0.50933</cdr:x>
      <cdr:y>0.98906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38200" y="5998535"/>
          <a:ext cx="35814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Source: State Demography Office</a:t>
          </a:r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222AD-C153-466B-B65C-3712EB9AE068}" type="datetimeFigureOut">
              <a:rPr lang="en-US" smtClean="0"/>
              <a:t>12/8/2015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B9E45-88F5-48CB-9CC7-480DE9DA2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7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8F090D9-59D3-414E-9A95-2D0A812A1F51}" type="datetimeFigureOut">
              <a:rPr lang="en-US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7699DDD-D8ED-4C01-851C-065722F051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76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30" indent="-45713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Ranked 4</a:t>
            </a:r>
            <a:r>
              <a:rPr lang="en-US" sz="1200" baseline="30000" dirty="0" smtClean="0">
                <a:solidFill>
                  <a:schemeClr val="bg2"/>
                </a:solidFill>
              </a:rPr>
              <a:t>th</a:t>
            </a:r>
            <a:r>
              <a:rPr lang="en-US" sz="1200" dirty="0" smtClean="0">
                <a:solidFill>
                  <a:schemeClr val="bg2"/>
                </a:solidFill>
              </a:rPr>
              <a:t> fastest </a:t>
            </a:r>
            <a:r>
              <a:rPr lang="en-US" sz="1200" b="1" dirty="0" smtClean="0">
                <a:solidFill>
                  <a:schemeClr val="bg2"/>
                </a:solidFill>
              </a:rPr>
              <a:t>1.6%</a:t>
            </a:r>
            <a:r>
              <a:rPr lang="en-US" sz="1200" dirty="0" smtClean="0">
                <a:solidFill>
                  <a:schemeClr val="bg2"/>
                </a:solidFill>
              </a:rPr>
              <a:t> - ND, NV, TX </a:t>
            </a:r>
          </a:p>
          <a:p>
            <a:pPr marL="457130" indent="-45713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8</a:t>
            </a:r>
            <a:r>
              <a:rPr lang="en-US" sz="1200" baseline="30000" dirty="0" smtClean="0">
                <a:solidFill>
                  <a:schemeClr val="bg2"/>
                </a:solidFill>
              </a:rPr>
              <a:t>th</a:t>
            </a:r>
            <a:r>
              <a:rPr lang="en-US" sz="1200" dirty="0" smtClean="0">
                <a:solidFill>
                  <a:schemeClr val="bg2"/>
                </a:solidFill>
              </a:rPr>
              <a:t> absolute growth </a:t>
            </a:r>
            <a:r>
              <a:rPr lang="en-US" sz="1200" b="1" dirty="0" smtClean="0">
                <a:solidFill>
                  <a:schemeClr val="bg2"/>
                </a:solidFill>
              </a:rPr>
              <a:t>83,700</a:t>
            </a:r>
            <a:r>
              <a:rPr lang="en-US" sz="1200" dirty="0" smtClean="0">
                <a:solidFill>
                  <a:schemeClr val="bg2"/>
                </a:solidFill>
              </a:rPr>
              <a:t> – TX, CA, FL, GA, AZ, NC, WA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07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0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8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Growing at &gt;100%</a:t>
            </a:r>
          </a:p>
          <a:p>
            <a:r>
              <a:rPr lang="en-US" dirty="0" smtClean="0"/>
              <a:t>Eagle</a:t>
            </a:r>
          </a:p>
          <a:p>
            <a:r>
              <a:rPr lang="en-US" dirty="0" smtClean="0"/>
              <a:t>Elbert</a:t>
            </a:r>
          </a:p>
          <a:p>
            <a:r>
              <a:rPr lang="en-US" dirty="0" smtClean="0"/>
              <a:t>San Miguel</a:t>
            </a:r>
          </a:p>
          <a:p>
            <a:r>
              <a:rPr lang="en-US" dirty="0" smtClean="0"/>
              <a:t>Gilpin</a:t>
            </a:r>
          </a:p>
          <a:p>
            <a:r>
              <a:rPr lang="en-US" dirty="0" smtClean="0"/>
              <a:t>Park</a:t>
            </a:r>
          </a:p>
          <a:p>
            <a:r>
              <a:rPr lang="en-US" dirty="0" smtClean="0"/>
              <a:t>Grand</a:t>
            </a:r>
          </a:p>
          <a:p>
            <a:r>
              <a:rPr lang="en-US" dirty="0" smtClean="0"/>
              <a:t>Summit</a:t>
            </a:r>
          </a:p>
          <a:p>
            <a:r>
              <a:rPr lang="en-US" dirty="0" smtClean="0"/>
              <a:t>Douglas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18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19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0997" indent="-284024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0848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7820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4797" indent="-226900" algn="l" defTabSz="87269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1769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8744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717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691" indent="-226900" defTabSz="87269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AAED1CE-2A81-4F76-97DD-FD3896FAADF1}" type="slidenum">
              <a:rPr lang="en-US" altLang="en-US" smtClean="0">
                <a:solidFill>
                  <a:prstClr val="black"/>
                </a:solidFill>
              </a:rPr>
              <a:pPr algn="r" eaLnBrk="1" hangingPunct="1">
                <a:spcBef>
                  <a:spcPct val="0"/>
                </a:spcBef>
              </a:pPr>
              <a:t>20</a:t>
            </a:fld>
            <a:endParaRPr lang="en-US" alt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Dampening</a:t>
            </a:r>
            <a:r>
              <a:rPr lang="en-US" baseline="0" dirty="0" smtClean="0"/>
              <a:t> Forces: Housing Prices</a:t>
            </a:r>
          </a:p>
          <a:p>
            <a:r>
              <a:rPr lang="en-US" baseline="0" dirty="0" smtClean="0"/>
              <a:t>Bolstering Forces: Broadband outside Front </a:t>
            </a:r>
            <a:r>
              <a:rPr lang="en-US" baseline="0" dirty="0" smtClean="0"/>
              <a:t>R</a:t>
            </a:r>
          </a:p>
          <a:p>
            <a:endParaRPr lang="en-US" baseline="0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Survival rates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Mortality levels most certain part of the model.  Relatively little variations by region or over time.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Fertility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Very accurate, however, more variation by region.</a:t>
            </a:r>
          </a:p>
          <a:p>
            <a:pPr>
              <a:lnSpc>
                <a:spcPct val="90000"/>
              </a:lnSpc>
            </a:pPr>
            <a:r>
              <a:rPr lang="en-US" sz="2800" dirty="0" smtClean="0"/>
              <a:t>Migration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Job forecasts, relative growth by region, and labor force participation rates are all subject to error.</a:t>
            </a:r>
          </a:p>
          <a:p>
            <a:pPr lvl="1">
              <a:lnSpc>
                <a:spcPct val="90000"/>
              </a:lnSpc>
            </a:pPr>
            <a:r>
              <a:rPr lang="en-US" sz="2400" smtClean="0"/>
              <a:t>Consistent and within the context of national forecasts, expert review.</a:t>
            </a:r>
          </a:p>
          <a:p>
            <a:r>
              <a:rPr lang="en-US" baseline="0" smtClean="0"/>
              <a:t>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32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732" indent="-285666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2666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599731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798" indent="-228534" defTabSz="95222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3864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0929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7996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061" indent="-228534" algn="r" defTabSz="95222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C4C0504-B4B5-4297-AB73-691FDFC294F7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counties</a:t>
            </a:r>
            <a:r>
              <a:rPr lang="en-US" baseline="0" dirty="0" smtClean="0"/>
              <a:t> negative natural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4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34 counties with out migration</a:t>
            </a:r>
          </a:p>
          <a:p>
            <a:r>
              <a:rPr lang="en-US" dirty="0" smtClean="0"/>
              <a:t>Bent, Crowley</a:t>
            </a:r>
            <a:r>
              <a:rPr lang="en-US" baseline="0" dirty="0" smtClean="0"/>
              <a:t> and Fremont had declines in prison population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45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Who are the movers?</a:t>
            </a:r>
          </a:p>
          <a:p>
            <a:endParaRPr lang="en-US" altLang="en-US" dirty="0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00" indent="-285692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770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9877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6985" indent="-228555" algn="l" defTabSz="91739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093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199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308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415" indent="-228555" defTabSz="91739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8D80A9C-40ED-4226-85B3-59F445E97CA9}" type="slidenum">
              <a:rPr lang="en-US" altLang="en-US" smtClean="0"/>
              <a:pPr algn="r" eaLnBrk="1" hangingPunct="1"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66">
              <a:spcBef>
                <a:spcPct val="0"/>
              </a:spcBef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56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7699DDD-D8ED-4C01-851C-065722F0514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 smtClean="0"/>
              <a:t>FR</a:t>
            </a:r>
            <a:r>
              <a:rPr lang="en-US" altLang="en-US" baseline="0" dirty="0" smtClean="0"/>
              <a:t> 82% of states population….remain 82% throughout forecast.</a:t>
            </a:r>
            <a:endParaRPr lang="en-US" altLang="en-US" dirty="0" smtClean="0"/>
          </a:p>
          <a:p>
            <a:pPr>
              <a:spcBef>
                <a:spcPct val="0"/>
              </a:spcBef>
            </a:pPr>
            <a:r>
              <a:rPr lang="en-US" altLang="en-US" dirty="0" smtClean="0"/>
              <a:t>2040- 7.924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Change from 2010-2040 </a:t>
            </a:r>
          </a:p>
          <a:p>
            <a:pPr>
              <a:spcBef>
                <a:spcPct val="0"/>
              </a:spcBef>
            </a:pPr>
            <a:r>
              <a:rPr lang="en-US" altLang="en-US" dirty="0" smtClean="0"/>
              <a:t>State – 2.8 mill</a:t>
            </a:r>
          </a:p>
          <a:p>
            <a:r>
              <a:rPr lang="en-US" altLang="en-US" dirty="0" smtClean="0"/>
              <a:t>Front</a:t>
            </a:r>
            <a:r>
              <a:rPr lang="en-US" altLang="en-US" baseline="0" dirty="0" smtClean="0"/>
              <a:t> Range – 2.4 mil</a:t>
            </a:r>
          </a:p>
          <a:p>
            <a:r>
              <a:rPr lang="en-US" altLang="en-US" baseline="0" dirty="0" smtClean="0"/>
              <a:t>  Denver Metro – 1.4</a:t>
            </a:r>
          </a:p>
          <a:p>
            <a:r>
              <a:rPr lang="en-US" altLang="en-US" baseline="0" dirty="0" smtClean="0"/>
              <a:t>  NFR	  - 534K</a:t>
            </a:r>
          </a:p>
          <a:p>
            <a:r>
              <a:rPr lang="en-US" altLang="en-US" baseline="0" dirty="0" smtClean="0"/>
              <a:t>  SFR	  - 390K</a:t>
            </a:r>
          </a:p>
          <a:p>
            <a:r>
              <a:rPr lang="en-US" altLang="en-US" baseline="0" dirty="0" smtClean="0"/>
              <a:t>WS	 - 342K</a:t>
            </a:r>
          </a:p>
          <a:p>
            <a:r>
              <a:rPr lang="en-US" altLang="en-US" baseline="0" dirty="0" smtClean="0"/>
              <a:t>CM	 - 61K</a:t>
            </a:r>
          </a:p>
          <a:p>
            <a:r>
              <a:rPr lang="en-US" altLang="en-US" baseline="0" dirty="0" smtClean="0"/>
              <a:t>SLV	- 11K</a:t>
            </a:r>
          </a:p>
          <a:p>
            <a:r>
              <a:rPr lang="en-US" altLang="en-US" baseline="0" dirty="0" smtClean="0"/>
              <a:t>EP	- 64K</a:t>
            </a:r>
          </a:p>
          <a:p>
            <a:r>
              <a:rPr lang="en-US" altLang="en-US" baseline="0" dirty="0" smtClean="0"/>
              <a:t>Non Front Range - 470</a:t>
            </a:r>
            <a:endParaRPr lang="en-US" altLang="en-US" dirty="0" smtClean="0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732" indent="-285666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2666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599731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798" indent="-228534" defTabSz="917307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3864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0929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7996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061" indent="-228534" algn="r" defTabSz="917307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874A2DF-CF0F-4AD0-A8F8-5EC77366F72D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7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1"/>
            <a:ext cx="8229600" cy="990600"/>
          </a:xfrm>
          <a:prstGeom prst="rect">
            <a:avLst/>
          </a:prstGeom>
        </p:spPr>
        <p:txBody>
          <a:bodyPr lIns="91425" tIns="45713" rIns="91425" bIns="457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F0159B6C-2AF7-425B-9BCD-D796866D1E54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40A53052-49E6-4444-8CC0-DB2B9B13BD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964781"/>
            <a:ext cx="6400354" cy="1674316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8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 anchor="b"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4071938"/>
            <a:ext cx="6400354" cy="1567160"/>
          </a:xfrm>
          <a:prstGeom prst="rect">
            <a:avLst/>
          </a:prstGeom>
        </p:spPr>
        <p:txBody>
          <a:bodyPr vert="horz" lIns="64270" tIns="32135" rIns="64270" bIns="32135" anchor="t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9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6"/>
            <a:ext cx="7715250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6"/>
            <a:ext cx="7715250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7" tIns="32133" rIns="64267" bIns="32133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7" tIns="32133" rIns="64267" bIns="32133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4" tIns="32132" rIns="64264" bIns="32132" anchor="b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7"/>
            <a:ext cx="7715250" cy="1752451"/>
          </a:xfrm>
          <a:prstGeom prst="rect">
            <a:avLst/>
          </a:prstGeom>
        </p:spPr>
        <p:txBody>
          <a:bodyPr vert="horz" lIns="64264" tIns="32132" rIns="64264" bIns="32132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4" tIns="32132" rIns="64264" bIns="32132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64" tIns="32132" rIns="64264" bIns="32132" anchor="b"/>
          <a:lstStyle>
            <a:lvl1pPr algn="l">
              <a:defRPr sz="42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230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64" tIns="32132" rIns="64264" bIns="32132" anchor="t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61" tIns="32130" rIns="64261" bIns="3213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8"/>
            <a:ext cx="7715250" cy="1752451"/>
          </a:xfrm>
          <a:prstGeom prst="rect">
            <a:avLst/>
          </a:prstGeom>
        </p:spPr>
        <p:txBody>
          <a:bodyPr vert="horz" lIns="64261" tIns="32130" rIns="64261" bIns="3213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61" tIns="32130" rIns="64261" bIns="3213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61" tIns="32130" rIns="64261" bIns="3213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312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61" tIns="32130" rIns="64261" bIns="32130" anchor="t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rgbClr val="53585F"/>
                </a:solidFill>
              </a:defRPr>
            </a:lvl2pPr>
            <a:lvl3pPr>
              <a:defRPr>
                <a:solidFill>
                  <a:srgbClr val="53585F"/>
                </a:solidFill>
              </a:defRPr>
            </a:lvl3pPr>
            <a:lvl4pPr>
              <a:defRPr>
                <a:solidFill>
                  <a:srgbClr val="53585F"/>
                </a:solidFill>
              </a:defRPr>
            </a:lvl4pPr>
            <a:lvl5pPr>
              <a:defRPr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809" y="322596"/>
            <a:ext cx="3883298" cy="1986855"/>
          </a:xfrm>
          <a:prstGeom prst="rect">
            <a:avLst/>
          </a:prstGeom>
        </p:spPr>
        <p:txBody>
          <a:bodyPr lIns="64258" tIns="32128" rIns="64258" bIns="32128"/>
          <a:lstStyle>
            <a:lvl1pPr algn="l">
              <a:defRPr sz="34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809" y="1401963"/>
            <a:ext cx="3883298" cy="4505027"/>
          </a:xfrm>
          <a:prstGeom prst="rect">
            <a:avLst/>
          </a:prstGeom>
        </p:spPr>
        <p:txBody>
          <a:bodyPr lIns="64258" tIns="32128" rIns="64258" bIns="3212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4786313" y="321469"/>
            <a:ext cx="3857625" cy="5572125"/>
          </a:xfrm>
          <a:prstGeom prst="rect">
            <a:avLst/>
          </a:prstGeom>
        </p:spPr>
        <p:txBody>
          <a:bodyPr vert="horz" lIns="64258" tIns="32128" rIns="64258" bIns="32128"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8809" y="322586"/>
            <a:ext cx="3883298" cy="5571008"/>
          </a:xfrm>
          <a:prstGeom prst="rect">
            <a:avLst/>
          </a:prstGeom>
        </p:spPr>
        <p:txBody>
          <a:bodyPr lIns="64258" tIns="32128" rIns="64258" bIns="32128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4786313" y="321469"/>
            <a:ext cx="3857625" cy="5572125"/>
          </a:xfrm>
          <a:prstGeom prst="rect">
            <a:avLst/>
          </a:prstGeom>
        </p:spPr>
        <p:txBody>
          <a:bodyPr vert="horz" lIns="64258" tIns="32128" rIns="64258" bIns="32128"/>
          <a:lstStyle/>
          <a:p>
            <a:r>
              <a:rPr lang="en-US" smtClean="0"/>
              <a:t>Click icon to add chart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ACED62F-6A5D-458B-BA96-B81AF9D30E52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E9730B4-1F4B-41A0-ACC2-43702B8CC38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ctr"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 anchor="t"/>
          <a:lstStyle>
            <a:lvl1pPr marL="0" indent="0" algn="ctr">
              <a:buNone/>
              <a:defRPr>
                <a:solidFill>
                  <a:srgbClr val="53585F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626" y="2839641"/>
            <a:ext cx="7715250" cy="482203"/>
          </a:xfrm>
          <a:prstGeom prst="rect">
            <a:avLst/>
          </a:prstGeom>
        </p:spPr>
        <p:txBody>
          <a:bodyPr vert="horz" lIns="64255" tIns="32126" rIns="64255" bIns="32126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321275" indent="0" algn="ctr">
              <a:buNone/>
              <a:defRPr/>
            </a:lvl2pPr>
            <a:lvl3pPr marL="642552" indent="0" algn="ctr">
              <a:buNone/>
              <a:defRPr/>
            </a:lvl3pPr>
            <a:lvl4pPr marL="963826" indent="0" algn="ctr">
              <a:buNone/>
              <a:defRPr/>
            </a:lvl4pPr>
            <a:lvl5pPr marL="1285105" indent="0" algn="ctr">
              <a:buNone/>
              <a:defRPr/>
            </a:lvl5pPr>
            <a:lvl6pPr marL="1606382" indent="0" algn="ctr">
              <a:buNone/>
              <a:defRPr/>
            </a:lvl6pPr>
            <a:lvl7pPr marL="1927658" indent="0" algn="ctr">
              <a:buNone/>
              <a:defRPr/>
            </a:lvl7pPr>
            <a:lvl8pPr marL="2248936" indent="0" algn="ctr">
              <a:buNone/>
              <a:defRPr/>
            </a:lvl8pPr>
            <a:lvl9pPr marL="25702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60995" y="312539"/>
            <a:ext cx="7715250" cy="880824"/>
          </a:xfrm>
          <a:prstGeom prst="rect">
            <a:avLst/>
          </a:prstGeom>
        </p:spPr>
        <p:txBody>
          <a:bodyPr lIns="64255" tIns="32126" rIns="64255" bIns="32126"/>
          <a:lstStyle>
            <a:lvl1pPr algn="l">
              <a:defRPr sz="42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6484" y="1285886"/>
            <a:ext cx="7715250" cy="1071563"/>
          </a:xfrm>
          <a:prstGeom prst="rect">
            <a:avLst/>
          </a:prstGeom>
        </p:spPr>
        <p:txBody>
          <a:bodyPr vert="horz" lIns="64255" tIns="32126" rIns="64255" bIns="321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46484" y="3429011"/>
            <a:ext cx="7715250" cy="1071563"/>
          </a:xfrm>
          <a:prstGeom prst="rect">
            <a:avLst/>
          </a:prstGeom>
        </p:spPr>
        <p:txBody>
          <a:bodyPr vert="horz" lIns="64255" tIns="32126" rIns="64255" bIns="32126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07" y="312540"/>
            <a:ext cx="7552283" cy="598288"/>
          </a:xfrm>
          <a:prstGeom prst="rect">
            <a:avLst/>
          </a:prstGeom>
        </p:spPr>
        <p:txBody>
          <a:bodyPr lIns="64255" tIns="32126" rIns="64255" bIns="32126"/>
          <a:lstStyle>
            <a:lvl1pPr algn="l">
              <a:defRPr sz="3400" b="0">
                <a:solidFill>
                  <a:srgbClr val="53585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2786063"/>
            <a:ext cx="8228707" cy="2964656"/>
          </a:xfrm>
          <a:prstGeom prst="rect">
            <a:avLst/>
          </a:prstGeom>
        </p:spPr>
        <p:txBody>
          <a:bodyPr vert="horz" lIns="64255" tIns="32126" rIns="64255" bIns="32126"/>
          <a:lstStyle>
            <a:lvl1pPr>
              <a:defRPr sz="1700">
                <a:solidFill>
                  <a:srgbClr val="FFFFFF"/>
                </a:solidFill>
              </a:defRPr>
            </a:lvl1pPr>
            <a:lvl2pPr>
              <a:defRPr sz="1700">
                <a:solidFill>
                  <a:srgbClr val="FFFFFF"/>
                </a:solidFill>
              </a:defRPr>
            </a:lvl2pPr>
            <a:lvl3pPr>
              <a:defRPr sz="1700">
                <a:solidFill>
                  <a:srgbClr val="FFFFFF"/>
                </a:solidFill>
              </a:defRPr>
            </a:lvl3pPr>
            <a:lvl4pPr>
              <a:defRPr sz="1700">
                <a:solidFill>
                  <a:srgbClr val="FFFFFF"/>
                </a:solidFill>
              </a:defRPr>
            </a:lvl4pPr>
            <a:lvl5pPr>
              <a:defRPr sz="17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647" y="1017984"/>
            <a:ext cx="8228707" cy="2964656"/>
          </a:xfrm>
          <a:prstGeom prst="rect">
            <a:avLst/>
          </a:prstGeom>
        </p:spPr>
        <p:txBody>
          <a:bodyPr vert="horz" lIns="64255" tIns="32126" rIns="64255" bIns="3212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ll_in_co_4x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" y="7"/>
            <a:ext cx="9161859" cy="6871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195525"/>
            <a:ext cx="2893219" cy="50174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 bwMode="auto">
          <a:xfrm>
            <a:off x="767965" y="1875246"/>
            <a:ext cx="1071563" cy="1071563"/>
          </a:xfrm>
          <a:prstGeom prst="rect">
            <a:avLst/>
          </a:prstGeom>
          <a:solidFill>
            <a:srgbClr val="14943F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 dirty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714376" y="1500193"/>
            <a:ext cx="2946797" cy="341876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dirty="0" err="1" smtClean="0"/>
              <a:t>brandCOLORADO</a:t>
            </a:r>
            <a:r>
              <a:rPr lang="en-US" baseline="0" dirty="0" smtClean="0"/>
              <a:t> colors</a:t>
            </a:r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767961" y="321481"/>
            <a:ext cx="5357813" cy="660037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sz="3900" b="1" i="1" kern="1200" baseline="0" dirty="0" smtClean="0">
                <a:solidFill>
                  <a:srgbClr val="5C6670"/>
                </a:solidFill>
                <a:latin typeface="Trebuchet MS" pitchFamily="-100" charset="0"/>
                <a:ea typeface="Trebuchet MS" pitchFamily="-100" charset="0"/>
                <a:cs typeface="Trebuchet MS" pitchFamily="-100" charset="0"/>
                <a:sym typeface="Trebuchet MS" pitchFamily="-100" charset="0"/>
              </a:rPr>
              <a:t>Using this template:</a:t>
            </a:r>
            <a:endParaRPr lang="en-US" sz="3900" dirty="0"/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2160996" y="1875246"/>
            <a:ext cx="1071563" cy="1071563"/>
          </a:xfrm>
          <a:prstGeom prst="rect">
            <a:avLst/>
          </a:prstGeom>
          <a:solidFill>
            <a:srgbClr val="4A535D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3554027" y="1875246"/>
            <a:ext cx="1071563" cy="1071563"/>
          </a:xfrm>
          <a:prstGeom prst="rect">
            <a:avLst/>
          </a:prstGeom>
          <a:solidFill>
            <a:srgbClr val="C7C9C9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4947059" y="1875246"/>
            <a:ext cx="1071563" cy="10715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4A535D"/>
            </a:solidFill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767965" y="3214699"/>
            <a:ext cx="1071563" cy="1071563"/>
          </a:xfrm>
          <a:prstGeom prst="rect">
            <a:avLst/>
          </a:prstGeom>
          <a:solidFill>
            <a:srgbClr val="E95F1A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2160996" y="3214699"/>
            <a:ext cx="1071563" cy="1071563"/>
          </a:xfrm>
          <a:prstGeom prst="rect">
            <a:avLst/>
          </a:prstGeom>
          <a:solidFill>
            <a:srgbClr val="523F2D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3554027" y="3214699"/>
            <a:ext cx="1071563" cy="1071563"/>
          </a:xfrm>
          <a:prstGeom prst="rect">
            <a:avLst/>
          </a:prstGeom>
          <a:solidFill>
            <a:srgbClr val="5EB7E3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714375" y="4875611"/>
            <a:ext cx="7822406" cy="1465303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You may also choose to use your department’s extended color palette in this presentation.</a:t>
            </a:r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When inserting lockups into keynote slide presentations, use </a:t>
            </a:r>
            <a:r>
              <a:rPr lang="en-US" sz="1300" dirty="0" err="1" smtClean="0"/>
              <a:t>png</a:t>
            </a:r>
            <a:r>
              <a:rPr lang="en-US" sz="1300" baseline="0" dirty="0" smtClean="0"/>
              <a:t> </a:t>
            </a:r>
            <a:r>
              <a:rPr lang="en-US" sz="1300" baseline="0" dirty="0" err="1" smtClean="0"/>
              <a:t>rgb</a:t>
            </a:r>
            <a:r>
              <a:rPr lang="en-US" sz="1300" baseline="0" dirty="0" smtClean="0"/>
              <a:t> </a:t>
            </a:r>
            <a:r>
              <a:rPr lang="en-US" sz="1300" baseline="0" smtClean="0"/>
              <a:t>300 medium </a:t>
            </a:r>
            <a:r>
              <a:rPr lang="en-US" sz="1300" baseline="0" dirty="0" smtClean="0"/>
              <a:t>file </a:t>
            </a:r>
            <a:r>
              <a:rPr lang="en-US" sz="1300" dirty="0" smtClean="0"/>
              <a:t>for the crispest result. You will need to scale this image down to the appropriate size. To preserve height-to-width ratio </a:t>
            </a:r>
            <a:r>
              <a:rPr lang="en-US" sz="1300" baseline="0" dirty="0" smtClean="0"/>
              <a:t>hold, “shift” while scaling.</a:t>
            </a: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Reference the Colorado Brand Guidelines for more information.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6822283" y="1500193"/>
            <a:ext cx="2035969" cy="618875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dirty="0" smtClean="0"/>
              <a:t>DOLA shield</a:t>
            </a:r>
            <a:r>
              <a:rPr lang="en-US" baseline="0" dirty="0" smtClean="0"/>
              <a:t> colors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6875871" y="1875246"/>
            <a:ext cx="1071563" cy="1071563"/>
          </a:xfrm>
          <a:prstGeom prst="rect">
            <a:avLst/>
          </a:prstGeom>
          <a:solidFill>
            <a:srgbClr val="3266BE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875871" y="3214699"/>
            <a:ext cx="1071563" cy="1071563"/>
          </a:xfrm>
          <a:prstGeom prst="rect">
            <a:avLst/>
          </a:prstGeom>
          <a:solidFill>
            <a:srgbClr val="F6323E"/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35693" tIns="35693" rIns="35693" bIns="35693" numCol="1" rtlCol="0" anchor="ctr" anchorCtr="0" compatLnSpc="1">
            <a:prstTxWarp prst="textNoShape">
              <a:avLst/>
            </a:prstTxWarp>
          </a:bodyPr>
          <a:lstStyle/>
          <a:p>
            <a:pPr marL="160631" marR="0" indent="0" algn="l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00" b="0" i="0" u="none" strike="noStrike" kern="1200" cap="none" normalizeH="0" baseline="0">
              <a:ln>
                <a:noFill/>
              </a:ln>
              <a:solidFill>
                <a:srgbClr val="5C6670"/>
              </a:solidFill>
              <a:effectLst/>
              <a:latin typeface="Trebuchet MS" pitchFamily="-100" charset="0"/>
              <a:ea typeface="Trebuchet MS" pitchFamily="-100" charset="0"/>
              <a:cs typeface="Trebuchet MS" pitchFamily="-100" charset="0"/>
              <a:sym typeface="Trebuchet MS" pitchFamily="-100" charset="0"/>
            </a:endParaRPr>
          </a:p>
        </p:txBody>
      </p:sp>
      <p:cxnSp>
        <p:nvCxnSpPr>
          <p:cNvPr id="29" name="Straight Connector 28"/>
          <p:cNvCxnSpPr/>
          <p:nvPr userDrawn="1"/>
        </p:nvCxnSpPr>
        <p:spPr bwMode="auto">
          <a:xfrm rot="5400000">
            <a:off x="5242286" y="3080742"/>
            <a:ext cx="2410457" cy="558"/>
          </a:xfrm>
          <a:prstGeom prst="line">
            <a:avLst/>
          </a:prstGeom>
          <a:solidFill>
            <a:srgbClr val="14943F"/>
          </a:solidFill>
          <a:ln w="12700" cap="flat" cmpd="sng" algn="ctr">
            <a:solidFill>
              <a:srgbClr val="C7C9C9"/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 userDrawn="1"/>
        </p:nvSpPr>
        <p:spPr>
          <a:xfrm>
            <a:off x="2160996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92/102/112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767965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0/149/58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3554027" y="2170880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208/210/211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767965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239/117/33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2160996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101/80/60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3554027" y="3510331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110/196/232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4947059" y="2170880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5C6670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255/255/255</a:t>
            </a:r>
            <a:endParaRPr lang="en-US" dirty="0"/>
          </a:p>
        </p:txBody>
      </p:sp>
      <p:sp>
        <p:nvSpPr>
          <p:cNvPr id="44" name="TextBox 43"/>
          <p:cNvSpPr txBox="1"/>
          <p:nvPr userDrawn="1"/>
        </p:nvSpPr>
        <p:spPr>
          <a:xfrm>
            <a:off x="6875871" y="2170889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64/124/202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875871" y="3510342"/>
            <a:ext cx="1071563" cy="465029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246/50/62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>
            <a:off x="767961" y="321481"/>
            <a:ext cx="5357813" cy="660037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r>
              <a:rPr lang="en-US" sz="3900" b="1" i="1" kern="1200" baseline="0" dirty="0" smtClean="0">
                <a:solidFill>
                  <a:srgbClr val="5C6670"/>
                </a:solidFill>
                <a:latin typeface="Trebuchet MS" pitchFamily="-100" charset="0"/>
                <a:ea typeface="Trebuchet MS" pitchFamily="-100" charset="0"/>
                <a:cs typeface="Trebuchet MS" pitchFamily="-100" charset="0"/>
                <a:sym typeface="Trebuchet MS" pitchFamily="-100" charset="0"/>
              </a:rPr>
              <a:t>Using this template:</a:t>
            </a:r>
            <a:endParaRPr lang="en-US" sz="3900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714375" y="4875611"/>
            <a:ext cx="7822406" cy="1465303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You may also choose to use your department’s extended color palette in this presentation.</a:t>
            </a:r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When inserting lockups into keynote slide presentations, use </a:t>
            </a:r>
            <a:r>
              <a:rPr lang="en-US" sz="1300" dirty="0" err="1" smtClean="0"/>
              <a:t>png</a:t>
            </a:r>
            <a:r>
              <a:rPr lang="en-US" sz="1300" baseline="0" dirty="0" smtClean="0"/>
              <a:t> </a:t>
            </a:r>
            <a:r>
              <a:rPr lang="en-US" sz="1300" baseline="0" dirty="0" err="1" smtClean="0"/>
              <a:t>rgb</a:t>
            </a:r>
            <a:r>
              <a:rPr lang="en-US" sz="1300" baseline="0" dirty="0" smtClean="0"/>
              <a:t> </a:t>
            </a:r>
            <a:r>
              <a:rPr lang="en-US" sz="1300" baseline="0" smtClean="0"/>
              <a:t>300 medium </a:t>
            </a:r>
            <a:r>
              <a:rPr lang="en-US" sz="1300" baseline="0" dirty="0" smtClean="0"/>
              <a:t>file </a:t>
            </a:r>
            <a:r>
              <a:rPr lang="en-US" sz="1300" dirty="0" smtClean="0"/>
              <a:t>for the crispest result. You will need to scale this image down to the appropriate size. To preserve height-to-width ratio </a:t>
            </a:r>
            <a:r>
              <a:rPr lang="en-US" sz="1300" baseline="0" dirty="0" smtClean="0"/>
              <a:t>hold, “shift” while scaling.</a:t>
            </a: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endParaRPr lang="en-US" sz="1300" dirty="0" smtClean="0"/>
          </a:p>
          <a:p>
            <a:pPr marL="190748" indent="-190748">
              <a:buSzPct val="75000"/>
              <a:buFontTx/>
              <a:buChar char="•"/>
            </a:pPr>
            <a:r>
              <a:rPr lang="en-US" sz="1300" dirty="0" smtClean="0"/>
              <a:t>Reference the Colorado Brand Guidelines for more information.</a:t>
            </a:r>
            <a:endParaRPr lang="en-US" dirty="0"/>
          </a:p>
        </p:txBody>
      </p:sp>
      <p:sp>
        <p:nvSpPr>
          <p:cNvPr id="41" name="TextBox 40"/>
          <p:cNvSpPr txBox="1"/>
          <p:nvPr userDrawn="1"/>
        </p:nvSpPr>
        <p:spPr>
          <a:xfrm>
            <a:off x="3554027" y="3510331"/>
            <a:ext cx="1071563" cy="665042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marL="0" marR="0" indent="0" algn="ctr" defTabSz="410499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0" i="0" u="none" strike="noStrike" kern="1200" baseline="0" dirty="0" smtClean="0">
                <a:solidFill>
                  <a:srgbClr val="FFFFFF"/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  <a:sym typeface="Trebuchet MS" pitchFamily="-106" charset="0"/>
              </a:rPr>
              <a:t>RGB 110/196/232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7" name="Picture 3" descr="M:\EDO Communications\DOLA Branding\DOLA Branding Team &amp; Process\Color Palettes &amp; Shields\DOLA-Palette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0" t="63537" r="11241" b="8877"/>
          <a:stretch/>
        </p:blipFill>
        <p:spPr bwMode="auto">
          <a:xfrm>
            <a:off x="2428875" y="998016"/>
            <a:ext cx="4232672" cy="382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 userDrawn="1"/>
        </p:nvSpPr>
        <p:spPr>
          <a:xfrm>
            <a:off x="1732359" y="1116942"/>
            <a:ext cx="2035969" cy="341876"/>
          </a:xfrm>
          <a:prstGeom prst="rect">
            <a:avLst/>
          </a:prstGeom>
          <a:noFill/>
        </p:spPr>
        <p:txBody>
          <a:bodyPr wrap="square" lIns="64251" tIns="32125" rIns="64251" bIns="32125" rtlCol="0">
            <a:spAutoFit/>
          </a:bodyPr>
          <a:lstStyle/>
          <a:p>
            <a:pPr algn="ctr"/>
            <a:r>
              <a:rPr lang="en-US" dirty="0" smtClean="0"/>
              <a:t>DOLA 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05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538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46484" y="1017984"/>
            <a:ext cx="7715250" cy="1607344"/>
          </a:xfrm>
          <a:prstGeom prst="rect">
            <a:avLst/>
          </a:prstGeom>
        </p:spPr>
        <p:txBody>
          <a:bodyPr lIns="64281" tIns="32140" rIns="64281" bIns="32140" anchor="b"/>
          <a:lstStyle>
            <a:lvl1pPr algn="l">
              <a:defRPr sz="4200" b="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2732484"/>
            <a:ext cx="7715250" cy="3214688"/>
          </a:xfrm>
          <a:prstGeom prst="rect">
            <a:avLst/>
          </a:prstGeom>
        </p:spPr>
        <p:txBody>
          <a:bodyPr vert="horz" lIns="64281" tIns="32140" rIns="64281" bIns="32140"/>
          <a:lstStyle>
            <a:lvl1pPr>
              <a:defRPr baseline="0">
                <a:solidFill>
                  <a:srgbClr val="53585F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small amount of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75" y="3391052"/>
            <a:ext cx="7715250" cy="1752451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926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4375" y="1783706"/>
            <a:ext cx="7715250" cy="1470049"/>
          </a:xfrm>
          <a:prstGeom prst="rect">
            <a:avLst/>
          </a:prstGeom>
        </p:spPr>
        <p:txBody>
          <a:bodyPr lIns="64281" tIns="32140" rIns="64281" bIns="32140"/>
          <a:lstStyle>
            <a:lvl1pPr algn="ctr">
              <a:defRPr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14375" y="1232297"/>
            <a:ext cx="7715250" cy="442108"/>
          </a:xfrm>
          <a:prstGeom prst="rect">
            <a:avLst/>
          </a:prstGeom>
        </p:spPr>
        <p:txBody>
          <a:bodyPr vert="horz" lIns="64281" tIns="32140" rIns="64281" bIns="32140"/>
          <a:lstStyle>
            <a:lvl1pPr algn="ctr"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230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354" y="2494732"/>
            <a:ext cx="7773293" cy="147004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964781"/>
            <a:ext cx="6400354" cy="1674316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110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6485" y="2786064"/>
            <a:ext cx="8251031" cy="1626319"/>
          </a:xfrm>
        </p:spPr>
        <p:txBody>
          <a:bodyPr/>
          <a:lstStyle/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60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6484" y="375048"/>
            <a:ext cx="7715250" cy="878681"/>
          </a:xfrm>
          <a:prstGeom prst="rect">
            <a:avLst/>
          </a:prstGeom>
        </p:spPr>
        <p:txBody>
          <a:bodyPr lIns="64281" tIns="32140" rIns="64281" bIns="32140" anchor="t"/>
          <a:lstStyle>
            <a:lvl1pPr algn="l">
              <a:defRPr sz="4200" b="0">
                <a:solidFill>
                  <a:srgbClr val="EF752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646" y="1339454"/>
            <a:ext cx="7715250" cy="4607719"/>
          </a:xfrm>
          <a:prstGeom prst="rect">
            <a:avLst/>
          </a:prstGeom>
        </p:spPr>
        <p:txBody>
          <a:bodyPr vert="horz" lIns="64281" tIns="32140" rIns="64281" bIns="32140"/>
          <a:lstStyle>
            <a:lvl1pPr marL="457130" indent="-457130">
              <a:spcBef>
                <a:spcPts val="1200"/>
              </a:spcBef>
              <a:buClr>
                <a:schemeClr val="accent3"/>
              </a:buClr>
              <a:buSzPct val="105000"/>
              <a:buFont typeface="Arial" panose="020B0604020202020204" pitchFamily="34" charset="0"/>
              <a:buChar char="•"/>
              <a:defRPr sz="2800" baseline="0">
                <a:solidFill>
                  <a:srgbClr val="53585F"/>
                </a:solidFill>
              </a:defRPr>
            </a:lvl1pPr>
            <a:lvl2pPr marL="617835" indent="-457130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400">
                <a:solidFill>
                  <a:srgbClr val="53585F"/>
                </a:solidFill>
              </a:defRPr>
            </a:lvl2pPr>
            <a:lvl3pPr marL="664255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2000">
                <a:solidFill>
                  <a:srgbClr val="53585F"/>
                </a:solidFill>
              </a:defRPr>
            </a:lvl3pPr>
            <a:lvl4pPr marL="824960" indent="-342848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800">
                <a:solidFill>
                  <a:srgbClr val="53585F"/>
                </a:solidFill>
              </a:defRPr>
            </a:lvl4pPr>
            <a:lvl5pPr marL="928522" indent="-285707">
              <a:spcBef>
                <a:spcPts val="1200"/>
              </a:spcBef>
              <a:buClr>
                <a:schemeClr val="accent3"/>
              </a:buClr>
              <a:buSzPct val="100000"/>
              <a:buFont typeface="Trebuchet MS" panose="020B0603020202020204" pitchFamily="34" charset="0"/>
              <a:buChar char="◦"/>
              <a:defRPr sz="1600">
                <a:solidFill>
                  <a:srgbClr val="53585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 for long amount of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Georgetown.jpg"/>
          <p:cNvPicPr>
            <a:picLocks noChangeAspect="1"/>
          </p:cNvPicPr>
          <p:nvPr/>
        </p:nvPicPr>
        <p:blipFill>
          <a:blip r:embed="rId2"/>
          <a:srcRect l="4988" t="1701" r="5241" b="1701"/>
          <a:stretch>
            <a:fillRect/>
          </a:stretch>
        </p:blipFill>
        <p:spPr bwMode="auto">
          <a:xfrm>
            <a:off x="455416" y="325936"/>
            <a:ext cx="3898925" cy="5593333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4" name="Picture 2" descr="fall_in_co_4x3.jpg"/>
          <p:cNvPicPr>
            <a:picLocks noChangeAspect="1"/>
          </p:cNvPicPr>
          <p:nvPr/>
        </p:nvPicPr>
        <p:blipFill>
          <a:blip r:embed="rId3"/>
          <a:srcRect l="64" t="122" r="64" b="11899"/>
          <a:stretch>
            <a:fillRect/>
          </a:stretch>
        </p:blipFill>
        <p:spPr bwMode="auto">
          <a:xfrm>
            <a:off x="4796362" y="324821"/>
            <a:ext cx="3900041" cy="2577331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pic>
        <p:nvPicPr>
          <p:cNvPr id="5" name="Picture 3" descr="convention_4x3.jpg"/>
          <p:cNvPicPr>
            <a:picLocks noChangeAspect="1"/>
          </p:cNvPicPr>
          <p:nvPr/>
        </p:nvPicPr>
        <p:blipFill>
          <a:blip r:embed="rId4"/>
          <a:srcRect t="4950" b="7001"/>
          <a:stretch>
            <a:fillRect/>
          </a:stretch>
        </p:blipFill>
        <p:spPr bwMode="auto">
          <a:xfrm>
            <a:off x="4795245" y="3343053"/>
            <a:ext cx="3902273" cy="2576215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  <a:prstGeom prst="rect">
            <a:avLst/>
          </a:prstGeom>
        </p:spPr>
        <p:txBody>
          <a:bodyPr lIns="91425" tIns="45713" rIns="91425" bIns="45713"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DC074A0A-9917-4745-9DFC-C7DEA6FCE49B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2F5AA36C-9877-4CE5-BFA5-06BDCC468A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9053"/>
            <a:ext cx="28956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90E71DC9-AA67-495A-B792-8590D1C922DF}" type="datetimeFigureOut">
              <a:rPr lang="en-US" smtClean="0"/>
              <a:pPr>
                <a:defRPr/>
              </a:pPr>
              <a:t>12/8/2015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9053"/>
            <a:ext cx="4114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19053"/>
            <a:ext cx="1066800" cy="3286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/>
            </a:lvl1pPr>
          </a:lstStyle>
          <a:p>
            <a:pPr>
              <a:defRPr/>
            </a:pPr>
            <a:fld id="{CCEF7938-4D18-4399-B0BB-828C1A71B9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688" hangingPunct="0">
              <a:defRPr/>
            </a:pPr>
            <a:endParaRPr lang="en-US" sz="1500">
              <a:solidFill>
                <a:srgbClr val="FFFFFF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6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xStyles>
    <p:titleStyle>
      <a:lvl1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fontAlgn="base" hangingPunct="0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fontAlgn="base" hangingPunct="0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</p:sldLayoutIdLst>
  <p:txStyles>
    <p:titleStyle>
      <a:lvl1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275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552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826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105" algn="ctr" defTabSz="41052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59" indent="-240959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39" indent="160639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275" indent="321275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13" indent="481913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552" indent="642552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826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105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382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658" algn="l" defTabSz="41052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7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5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2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0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38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658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93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21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688" hangingPunct="0">
              <a:defRPr/>
            </a:pPr>
            <a:endParaRPr lang="en-US" sz="1500">
              <a:solidFill>
                <a:srgbClr val="FFFFFF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0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all_in_co_4x3.jpg"/>
          <p:cNvPicPr>
            <a:picLocks noChangeAspect="1"/>
          </p:cNvPicPr>
          <p:nvPr/>
        </p:nvPicPr>
        <p:blipFill>
          <a:blip r:embed="rId4"/>
          <a:srcRect b="16730"/>
          <a:stretch>
            <a:fillRect/>
          </a:stretch>
        </p:blipFill>
        <p:spPr bwMode="auto">
          <a:xfrm>
            <a:off x="2" y="1"/>
            <a:ext cx="9161859" cy="5720880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sp>
        <p:nvSpPr>
          <p:cNvPr id="5122" name="AutoShape 2"/>
          <p:cNvSpPr>
            <a:spLocks/>
          </p:cNvSpPr>
          <p:nvPr/>
        </p:nvSpPr>
        <p:spPr bwMode="auto">
          <a:xfrm>
            <a:off x="1" y="0"/>
            <a:ext cx="9161859" cy="5733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5C6670">
              <a:alpha val="59677"/>
            </a:srgbClr>
          </a:solidFill>
          <a:ln w="12700" cap="flat" cmpd="sng">
            <a:solidFill>
              <a:srgbClr val="85888D">
                <a:alpha val="59677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730" hangingPunct="0">
              <a:defRPr/>
            </a:pPr>
            <a:endParaRPr lang="en-US" sz="1500">
              <a:solidFill>
                <a:srgbClr val="5C6670"/>
              </a:solidFill>
              <a:latin typeface="Trebuchet MS" pitchFamily="-100" charset="0"/>
              <a:sym typeface="Trebuchet MS" pitchFamily="-100" charset="0"/>
            </a:endParaRPr>
          </a:p>
        </p:txBody>
      </p:sp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86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1" y="5723930"/>
            <a:ext cx="9161859" cy="1144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defTabSz="410730" hangingPunct="0">
              <a:defRPr/>
            </a:pPr>
            <a:endParaRPr lang="en-US" sz="1500">
              <a:solidFill>
                <a:srgbClr val="5C6670"/>
              </a:solidFill>
              <a:latin typeface="Trebuchet MS" pitchFamily="-100" charset="0"/>
              <a:sym typeface="Trebuchet MS" pitchFamily="-100" charset="0"/>
            </a:endParaRPr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_dola__dept_300_rgb.png"/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7" y="5999418"/>
            <a:ext cx="3406139" cy="59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5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xStyles>
    <p:titleStyle>
      <a:lvl1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40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82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323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763" algn="ctr" defTabSz="410730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80" indent="-241080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21" indent="160721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40" indent="321440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61" indent="482161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82" indent="642882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323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763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205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645" algn="l" defTabSz="410730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/>
          </p:cNvSpPr>
          <p:nvPr/>
        </p:nvSpPr>
        <p:spPr bwMode="auto">
          <a:xfrm>
            <a:off x="3" y="6268644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5C667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xStyles>
    <p:titleStyle>
      <a:lvl1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407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816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224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631" algn="ctr" defTabSz="410688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56" indent="-24105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704" indent="16070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407" indent="32140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111" indent="48211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816" indent="642816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224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63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7041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447" algn="l" defTabSz="410688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fall_in_co_4x3.jpg"/>
          <p:cNvPicPr>
            <a:picLocks noChangeAspect="1"/>
          </p:cNvPicPr>
          <p:nvPr/>
        </p:nvPicPr>
        <p:blipFill>
          <a:blip r:embed="rId4"/>
          <a:srcRect b="16730"/>
          <a:stretch>
            <a:fillRect/>
          </a:stretch>
        </p:blipFill>
        <p:spPr bwMode="auto">
          <a:xfrm>
            <a:off x="5" y="1"/>
            <a:ext cx="9161859" cy="5720880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</p:pic>
      <p:sp>
        <p:nvSpPr>
          <p:cNvPr id="5122" name="AutoShape 2"/>
          <p:cNvSpPr>
            <a:spLocks/>
          </p:cNvSpPr>
          <p:nvPr/>
        </p:nvSpPr>
        <p:spPr bwMode="auto">
          <a:xfrm>
            <a:off x="4" y="0"/>
            <a:ext cx="9161859" cy="57339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5C6670">
              <a:alpha val="59677"/>
            </a:srgbClr>
          </a:solidFill>
          <a:ln w="12700" cap="flat" cmpd="sng">
            <a:solidFill>
              <a:srgbClr val="85888D">
                <a:alpha val="59677"/>
              </a:srgbClr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89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4" y="5723930"/>
            <a:ext cx="9161859" cy="114442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co_dola__dept_300_rgb.png"/>
          <p:cNvPicPr>
            <a:picLocks noChangeAspect="1"/>
          </p:cNvPicPr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0" y="5999421"/>
            <a:ext cx="3406139" cy="59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txStyles>
    <p:titleStyle>
      <a:lvl1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91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83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174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565" algn="ctr" defTabSz="410667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44" indent="-241044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96" indent="160696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91" indent="321391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86" indent="482086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83" indent="642783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174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565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959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348" algn="l" defTabSz="410667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85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/>
          </p:cNvSpPr>
          <p:nvPr>
            <p:ph type="title"/>
          </p:nvPr>
        </p:nvSpPr>
        <p:spPr bwMode="auto">
          <a:xfrm>
            <a:off x="446485" y="2732490"/>
            <a:ext cx="8251031" cy="1626319"/>
          </a:xfrm>
          <a:prstGeom prst="rect">
            <a:avLst/>
          </a:prstGeom>
          <a:noFill/>
          <a:ln w="3175">
            <a:noFill/>
            <a:miter lim="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Trebuchet MS" pitchFamily="-100" charset="0"/>
              </a:rPr>
              <a:t>Click to edit </a:t>
            </a:r>
            <a:br>
              <a:rPr lang="en-US" dirty="0">
                <a:sym typeface="Trebuchet MS" pitchFamily="-100" charset="0"/>
              </a:rPr>
            </a:br>
            <a:r>
              <a:rPr lang="en-US" dirty="0">
                <a:sym typeface="Trebuchet MS" pitchFamily="-100" charset="0"/>
              </a:rPr>
              <a:t>Master title style</a:t>
            </a:r>
          </a:p>
        </p:txBody>
      </p:sp>
      <p:sp>
        <p:nvSpPr>
          <p:cNvPr id="5125" name="AutoShape 5"/>
          <p:cNvSpPr>
            <a:spLocks/>
          </p:cNvSpPr>
          <p:nvPr/>
        </p:nvSpPr>
        <p:spPr bwMode="auto">
          <a:xfrm>
            <a:off x="5" y="5723935"/>
            <a:ext cx="9161859" cy="114634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1031" name="Picture 7" descr="CO_logo_primary_whit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3281" y="284634"/>
            <a:ext cx="2331765" cy="217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o_dola__dept_300_rgb.png"/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1" y="5999422"/>
            <a:ext cx="3406139" cy="5906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txStyles>
    <p:titleStyle>
      <a:lvl1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74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50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124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500" algn="ctr" defTabSz="410646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32" indent="-241032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88" indent="160688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74" indent="321374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62" indent="482062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50" indent="64275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124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50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877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250" algn="l" defTabSz="410646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/>
          <p:cNvSpPr>
            <a:spLocks/>
          </p:cNvSpPr>
          <p:nvPr/>
        </p:nvSpPr>
        <p:spPr bwMode="auto">
          <a:xfrm>
            <a:off x="6" y="6268647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6" y="6327033"/>
            <a:ext cx="2839640" cy="492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</p:sldLayoutIdLst>
  <p:txStyles>
    <p:titleStyle>
      <a:lvl1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57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717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075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434" algn="ctr" defTabSz="410625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20" indent="-241020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79" indent="160679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57" indent="321357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38" indent="482038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717" indent="642717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075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434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794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151" algn="l" defTabSz="410625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3"/>
          <p:cNvSpPr>
            <a:spLocks/>
          </p:cNvSpPr>
          <p:nvPr/>
        </p:nvSpPr>
        <p:spPr bwMode="auto">
          <a:xfrm>
            <a:off x="7" y="6268648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88530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03" tIns="35703" rIns="35703" bIns="35703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53C1D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36" r:id="rId4"/>
    <p:sldLayoutId id="2147483737" r:id="rId5"/>
    <p:sldLayoutId id="2147483738" r:id="rId6"/>
    <p:sldLayoutId id="2147483750" r:id="rId7"/>
    <p:sldLayoutId id="2147483751" r:id="rId8"/>
    <p:sldLayoutId id="2147483752" r:id="rId9"/>
    <p:sldLayoutId id="2147483753" r:id="rId10"/>
  </p:sldLayoutIdLst>
  <p:txStyles>
    <p:titleStyle>
      <a:lvl1pPr algn="l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chemeClr val="bg2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41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84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4025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368" algn="ctr" defTabSz="410604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1008" indent="-241008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71" indent="16067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41" indent="32134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2013" indent="482013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84" indent="642684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4025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368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711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8052" algn="l" defTabSz="410604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3"/>
          <p:cNvSpPr>
            <a:spLocks/>
          </p:cNvSpPr>
          <p:nvPr/>
        </p:nvSpPr>
        <p:spPr bwMode="auto">
          <a:xfrm>
            <a:off x="8" y="6268649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DC1D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701" tIns="35701" rIns="35701" bIns="35701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>
              <a:solidFill>
                <a:srgbClr val="53C1D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39" r:id="rId4"/>
    <p:sldLayoutId id="2147483740" r:id="rId5"/>
    <p:sldLayoutId id="2147483741" r:id="rId6"/>
  </p:sldLayoutIdLst>
  <p:txStyles>
    <p:titleStyle>
      <a:lvl1pPr algn="l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chemeClr val="bg2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24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51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975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302" algn="ctr" defTabSz="410583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96" indent="-240996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63" indent="160663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24" indent="321324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88" indent="481988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51" indent="642651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975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302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628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954" algn="l" defTabSz="410583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/>
          <p:cNvSpPr>
            <a:spLocks/>
          </p:cNvSpPr>
          <p:nvPr/>
        </p:nvSpPr>
        <p:spPr bwMode="auto">
          <a:xfrm>
            <a:off x="9" y="6268650"/>
            <a:ext cx="9161859" cy="609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14943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sp>
        <p:nvSpPr>
          <p:cNvPr id="9221" name="AutoShape 5"/>
          <p:cNvSpPr>
            <a:spLocks/>
          </p:cNvSpPr>
          <p:nvPr/>
        </p:nvSpPr>
        <p:spPr bwMode="auto">
          <a:xfrm>
            <a:off x="4799709" y="327050"/>
            <a:ext cx="3874369" cy="55777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1D3D3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699" tIns="35699" rIns="35699" bIns="35699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319166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</p:sldLayoutIdLst>
  <p:txStyles>
    <p:titleStyle>
      <a:lvl1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308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618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925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237" algn="ctr" defTabSz="410562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84" indent="-240984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55" indent="16065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308" indent="321308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63" indent="481963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618" indent="642618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92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237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546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855" algn="l" defTabSz="410562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0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1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2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237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54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16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47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AutoShape 1"/>
          <p:cNvSpPr>
            <a:spLocks/>
          </p:cNvSpPr>
          <p:nvPr/>
        </p:nvSpPr>
        <p:spPr bwMode="auto">
          <a:xfrm>
            <a:off x="10" y="2571750"/>
            <a:ext cx="9161859" cy="4286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14943F"/>
          </a:solidFill>
          <a:ln w="12700" cap="flat" cmpd="sng">
            <a:noFill/>
            <a:prstDash val="solid"/>
            <a:miter lim="0"/>
            <a:headEnd/>
            <a:tailEnd/>
          </a:ln>
          <a:effectLst/>
        </p:spPr>
        <p:txBody>
          <a:bodyPr lIns="35697" tIns="35697" rIns="35697" bIns="35697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15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1" y="6215062"/>
            <a:ext cx="2893219" cy="5017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</p:sldLayoutIdLst>
  <p:txStyles>
    <p:titleStyle>
      <a:lvl1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+mj-lt"/>
          <a:ea typeface="+mj-ea"/>
          <a:cs typeface="+mj-cs"/>
          <a:sym typeface="Trebuchet MS" pitchFamily="-100" charset="0"/>
        </a:defRPr>
      </a:lvl1pPr>
      <a:lvl2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2pPr>
      <a:lvl3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3pPr>
      <a:lvl4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4pPr>
      <a:lvl5pPr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5pPr>
      <a:lvl6pPr marL="321291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6pPr>
      <a:lvl7pPr marL="642585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7pPr>
      <a:lvl8pPr marL="963876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8pPr>
      <a:lvl9pPr marL="1285171" algn="ctr" defTabSz="410541" rtl="0" eaLnBrk="1" fontAlgn="base" hangingPunct="1">
        <a:spcBef>
          <a:spcPct val="0"/>
        </a:spcBef>
        <a:spcAft>
          <a:spcPct val="0"/>
        </a:spcAft>
        <a:defRPr sz="4600" b="1" i="1">
          <a:solidFill>
            <a:srgbClr val="FFFFFF"/>
          </a:solidFill>
          <a:latin typeface="Trebuchet MS" pitchFamily="-100" charset="0"/>
          <a:ea typeface="Trebuchet MS" pitchFamily="-100" charset="0"/>
          <a:cs typeface="Trebuchet MS" pitchFamily="-100" charset="0"/>
          <a:sym typeface="Trebuchet MS" pitchFamily="-100" charset="0"/>
        </a:defRPr>
      </a:lvl9pPr>
    </p:titleStyle>
    <p:bodyStyle>
      <a:lvl1pPr marL="240971" indent="-24097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1pPr>
      <a:lvl2pPr marL="160647" indent="160647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2pPr>
      <a:lvl3pPr marL="321291" indent="32129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3pPr>
      <a:lvl4pPr marL="481938" indent="481938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4pPr>
      <a:lvl5pPr marL="642585" indent="642585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5pPr>
      <a:lvl6pPr marL="963876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6pPr>
      <a:lvl7pPr marL="1285171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7pPr>
      <a:lvl8pPr marL="1606464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8pPr>
      <a:lvl9pPr marL="1927756" algn="l" defTabSz="410541" rtl="0" eaLnBrk="1" fontAlgn="base" hangingPunct="1">
        <a:spcBef>
          <a:spcPts val="2953"/>
        </a:spcBef>
        <a:spcAft>
          <a:spcPct val="0"/>
        </a:spcAft>
        <a:defRPr sz="2100">
          <a:solidFill>
            <a:srgbClr val="5C6670"/>
          </a:solidFill>
          <a:latin typeface="+mn-lt"/>
          <a:ea typeface="+mn-ea"/>
          <a:cs typeface="+mn-cs"/>
          <a:sym typeface="Trebuchet MS" pitchFamily="-100" charset="0"/>
        </a:defRPr>
      </a:lvl9pPr>
    </p:bodyStyle>
    <p:otherStyle>
      <a:defPPr>
        <a:defRPr lang="en-US"/>
      </a:defPPr>
      <a:lvl1pPr marL="0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9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85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7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7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46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75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05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34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85800" y="4114803"/>
            <a:ext cx="7715250" cy="175245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Rob Kemp</a:t>
            </a:r>
          </a:p>
          <a:p>
            <a:pPr>
              <a:spcBef>
                <a:spcPts val="600"/>
              </a:spcBef>
            </a:pPr>
            <a:r>
              <a:rPr lang="en-US" dirty="0"/>
              <a:t>State Demography Office </a:t>
            </a:r>
          </a:p>
          <a:p>
            <a:pPr>
              <a:spcBef>
                <a:spcPts val="600"/>
              </a:spcBef>
            </a:pPr>
            <a:r>
              <a:rPr lang="en-US" dirty="0"/>
              <a:t>Colorado Department of Local Affairs</a:t>
            </a:r>
          </a:p>
          <a:p>
            <a:pPr>
              <a:spcBef>
                <a:spcPts val="600"/>
              </a:spcBef>
            </a:pPr>
            <a:r>
              <a:rPr lang="en-US" dirty="0"/>
              <a:t>November </a:t>
            </a:r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5800" y="762000"/>
            <a:ext cx="7715250" cy="442108"/>
          </a:xfrm>
        </p:spPr>
        <p:txBody>
          <a:bodyPr/>
          <a:lstStyle/>
          <a:p>
            <a:r>
              <a:rPr lang="en-US" sz="5400" dirty="0" smtClean="0">
                <a:solidFill>
                  <a:srgbClr val="EF7521"/>
                </a:solidFill>
              </a:rPr>
              <a:t>Colorado Population Growth</a:t>
            </a:r>
            <a:endParaRPr lang="en-US" sz="5400" dirty="0">
              <a:solidFill>
                <a:srgbClr val="EF75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225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>
                <a:latin typeface="+mn-lt"/>
              </a:rPr>
              <a:t>Population Growth</a:t>
            </a:r>
            <a:endParaRPr lang="en-US" i="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97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484" y="228600"/>
            <a:ext cx="8164116" cy="878681"/>
          </a:xfrm>
        </p:spPr>
        <p:txBody>
          <a:bodyPr/>
          <a:lstStyle/>
          <a:p>
            <a:r>
              <a:rPr lang="en-US" i="0" dirty="0" smtClean="0">
                <a:solidFill>
                  <a:schemeClr val="tx1">
                    <a:lumMod val="50000"/>
                  </a:schemeClr>
                </a:solidFill>
              </a:rPr>
              <a:t>Colorado and U.S. Growth Rates</a:t>
            </a:r>
            <a:endParaRPr lang="en-US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1" y="827605"/>
            <a:ext cx="8374062" cy="5423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10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720"/>
            <a:ext cx="9144000" cy="610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3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EGarner\Downloads\Forecast10262015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55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65+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6124" y="914399"/>
            <a:ext cx="28194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Growth in young adults due to migration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3352800" y="1539948"/>
            <a:ext cx="47625" cy="6490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2819400" y="1539948"/>
            <a:ext cx="152400" cy="17158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570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70543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0490" y="1143000"/>
            <a:ext cx="154305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Demographic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Dividend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342015" y="1789330"/>
            <a:ext cx="50800" cy="1604611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714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>
                <a:latin typeface="+mn-lt"/>
              </a:rPr>
              <a:t>Colorado’s Population Landscape</a:t>
            </a:r>
            <a:endParaRPr lang="en-US" i="0" cap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27000"/>
            <a:ext cx="882166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53200" y="1299184"/>
            <a:ext cx="114299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Aging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781800" y="1657971"/>
            <a:ext cx="152400" cy="1715869"/>
          </a:xfrm>
          <a:prstGeom prst="straightConnector1">
            <a:avLst/>
          </a:prstGeom>
          <a:solidFill>
            <a:srgbClr val="14943F"/>
          </a:solidFill>
          <a:ln w="12700" cap="flat" cmpd="sng" algn="ctr">
            <a:solidFill>
              <a:srgbClr val="000000"/>
            </a:solidFill>
            <a:prstDash val="solid"/>
            <a:miter lim="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5404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J:\Projections\Evaluation\Historical projections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According to "State and Local Population Projections" by Smith, </a:t>
            </a:r>
            <a:r>
              <a:rPr lang="en-US" dirty="0" err="1"/>
              <a:t>Tayman</a:t>
            </a:r>
            <a:r>
              <a:rPr lang="en-US" dirty="0"/>
              <a:t>, and Swanson most state &amp; local population projections have a MAPE of 6-7% for 10 year projections and 11-15% for 20 years. 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 MAPE of Colorado's 10 year population projections produced from 1991 through 2005 is 5.2%.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The MAPE of Colorado's 20 year population projections produced in the years 1988, 1992, 1993, and 1995 is 14.3%.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(the 2005 10 year projection is evaluated against the CB 2015 estimate, all others are compared to SDO estimates 10 years later.)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23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C66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0" cap="none" dirty="0" smtClean="0"/>
              <a:t>Household Growth</a:t>
            </a:r>
            <a:endParaRPr lang="en-US" i="0" cap="none" dirty="0"/>
          </a:p>
        </p:txBody>
      </p:sp>
    </p:spTree>
    <p:extLst>
      <p:ext uri="{BB962C8B-B14F-4D97-AF65-F5344CB8AC3E}">
        <p14:creationId xmlns:p14="http://schemas.microsoft.com/office/powerpoint/2010/main" val="156763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Household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Households grow from bleh to bleh</a:t>
            </a:r>
          </a:p>
          <a:p>
            <a:r>
              <a:rPr lang="en-US" dirty="0" smtClean="0"/>
              <a:t>Household size goes from bleh to bleh</a:t>
            </a:r>
          </a:p>
          <a:p>
            <a:r>
              <a:rPr lang="en-US" dirty="0" smtClean="0"/>
              <a:t>Over 65 HH go from bleh to bleh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0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3000" y="22098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Share of Households by Age 2010, 2020, 2030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4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Presentations\Charts or Graphs\PUC_December2015\personsPerHousehold_c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69900"/>
            <a:ext cx="899795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50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"/>
            <a:ext cx="7715250" cy="8786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Household Income….its future is demographically challenged.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Age distributions – “</a:t>
            </a:r>
            <a:r>
              <a:rPr lang="en-US" sz="2400" dirty="0"/>
              <a:t>End of “Demographic Dividend”</a:t>
            </a:r>
          </a:p>
          <a:p>
            <a:pPr eaLnBrk="1" hangingPunct="1"/>
            <a:r>
              <a:rPr lang="en-US" dirty="0"/>
              <a:t>Occupational Mix – high and low service</a:t>
            </a:r>
          </a:p>
          <a:p>
            <a:pPr eaLnBrk="1" hangingPunct="1"/>
            <a:r>
              <a:rPr lang="en-US" dirty="0"/>
              <a:t>More race/ethnicity diverse especially at young end but achievement gap is growing as well.</a:t>
            </a:r>
          </a:p>
          <a:p>
            <a:pPr eaLnBrk="1" hangingPunct="1"/>
            <a:r>
              <a:rPr lang="en-US" dirty="0"/>
              <a:t>Household type and size – single and smaller.</a:t>
            </a:r>
            <a:endParaRPr lang="en-US" sz="2400" dirty="0"/>
          </a:p>
          <a:p>
            <a:pPr eaLnBrk="1" hangingPunct="1"/>
            <a:r>
              <a:rPr lang="en-US" dirty="0"/>
              <a:t>Youth un and under employment - Long term permanent impacts on earnings.</a:t>
            </a:r>
          </a:p>
        </p:txBody>
      </p:sp>
      <p:sp>
        <p:nvSpPr>
          <p:cNvPr id="29700" name="Text Box 2"/>
          <p:cNvSpPr txBox="1">
            <a:spLocks noChangeArrowheads="1"/>
          </p:cNvSpPr>
          <p:nvPr/>
        </p:nvSpPr>
        <p:spPr bwMode="auto">
          <a:xfrm>
            <a:off x="6629400" y="6583366"/>
            <a:ext cx="2514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200">
                <a:solidFill>
                  <a:schemeClr val="bg2"/>
                </a:solidFill>
              </a:rPr>
              <a:t>State Demography Office</a:t>
            </a:r>
          </a:p>
        </p:txBody>
      </p:sp>
    </p:spTree>
    <p:extLst>
      <p:ext uri="{BB962C8B-B14F-4D97-AF65-F5344CB8AC3E}">
        <p14:creationId xmlns:p14="http://schemas.microsoft.com/office/powerpoint/2010/main" val="2182517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762000" y="1676400"/>
            <a:ext cx="7715250" cy="175245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2400" dirty="0"/>
              <a:t>State Demography Office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Department of Local Affairs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Rob Kemp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robert.kemp@state.co.us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303-864-7755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www.colorado.gov/demography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5800" y="381000"/>
            <a:ext cx="7715250" cy="442108"/>
          </a:xfrm>
        </p:spPr>
        <p:txBody>
          <a:bodyPr/>
          <a:lstStyle/>
          <a:p>
            <a:r>
              <a:rPr lang="en-US" sz="5400" dirty="0" smtClean="0">
                <a:solidFill>
                  <a:srgbClr val="EF7521"/>
                </a:solidFill>
              </a:rPr>
              <a:t>Thank You</a:t>
            </a:r>
            <a:endParaRPr lang="en-US" sz="5400" dirty="0">
              <a:solidFill>
                <a:srgbClr val="EF75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2429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09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077200" cy="889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EF7521"/>
                </a:solidFill>
              </a:rPr>
              <a:t>Big Picture - 2013-2014 Pop Change</a:t>
            </a:r>
            <a:endParaRPr lang="en-US" dirty="0">
              <a:solidFill>
                <a:srgbClr val="EF752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715250" cy="4876800"/>
          </a:xfrm>
        </p:spPr>
        <p:txBody>
          <a:bodyPr/>
          <a:lstStyle/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US – </a:t>
            </a:r>
            <a:r>
              <a:rPr lang="en-US" sz="2800" dirty="0" smtClean="0">
                <a:solidFill>
                  <a:schemeClr val="bg2"/>
                </a:solidFill>
              </a:rPr>
              <a:t>318 </a:t>
            </a:r>
            <a:r>
              <a:rPr lang="en-US" sz="2800" dirty="0">
                <a:solidFill>
                  <a:schemeClr val="bg2"/>
                </a:solidFill>
              </a:rPr>
              <a:t>million, + </a:t>
            </a:r>
            <a:r>
              <a:rPr lang="en-US" sz="2800" dirty="0" smtClean="0">
                <a:solidFill>
                  <a:schemeClr val="bg2"/>
                </a:solidFill>
              </a:rPr>
              <a:t>2.3 </a:t>
            </a:r>
            <a:r>
              <a:rPr lang="en-US" sz="2800" dirty="0">
                <a:solidFill>
                  <a:schemeClr val="bg2"/>
                </a:solidFill>
              </a:rPr>
              <a:t>million </a:t>
            </a:r>
            <a:r>
              <a:rPr lang="en-US" sz="2800" dirty="0" smtClean="0">
                <a:solidFill>
                  <a:schemeClr val="bg2"/>
                </a:solidFill>
              </a:rPr>
              <a:t>or 0.7%</a:t>
            </a: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Colorado- 5,353,471</a:t>
            </a:r>
            <a:endParaRPr lang="en-US" sz="2800" dirty="0">
              <a:solidFill>
                <a:schemeClr val="bg2"/>
              </a:solidFill>
            </a:endParaRP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4</a:t>
            </a:r>
            <a:r>
              <a:rPr lang="en-US" sz="2800" baseline="30000" dirty="0" smtClean="0">
                <a:solidFill>
                  <a:schemeClr val="bg2"/>
                </a:solidFill>
              </a:rPr>
              <a:t>th</a:t>
            </a:r>
            <a:r>
              <a:rPr lang="en-US" sz="2800" dirty="0" smtClean="0">
                <a:solidFill>
                  <a:schemeClr val="bg2"/>
                </a:solidFill>
              </a:rPr>
              <a:t> fastest growth at </a:t>
            </a:r>
            <a:r>
              <a:rPr lang="en-US" sz="2800" b="1" dirty="0" smtClean="0">
                <a:solidFill>
                  <a:schemeClr val="bg2"/>
                </a:solidFill>
              </a:rPr>
              <a:t>1.6%</a:t>
            </a:r>
            <a:r>
              <a:rPr lang="en-US" sz="2800" dirty="0" smtClean="0">
                <a:solidFill>
                  <a:schemeClr val="bg2"/>
                </a:solidFill>
              </a:rPr>
              <a:t> </a:t>
            </a:r>
            <a:endParaRPr lang="en-US" sz="2800" dirty="0">
              <a:solidFill>
                <a:schemeClr val="bg2"/>
              </a:solidFill>
            </a:endParaRP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</a:rPr>
              <a:t>8</a:t>
            </a:r>
            <a:r>
              <a:rPr lang="en-US" sz="2800" baseline="30000" dirty="0" smtClean="0">
                <a:solidFill>
                  <a:schemeClr val="bg2"/>
                </a:solidFill>
              </a:rPr>
              <a:t>th</a:t>
            </a:r>
            <a:r>
              <a:rPr lang="en-US" sz="2800" dirty="0" smtClean="0">
                <a:solidFill>
                  <a:schemeClr val="bg2"/>
                </a:solidFill>
              </a:rPr>
              <a:t> largest absolute change adding </a:t>
            </a:r>
            <a:r>
              <a:rPr lang="en-US" sz="2800" b="1" dirty="0" smtClean="0">
                <a:solidFill>
                  <a:schemeClr val="bg2"/>
                </a:solidFill>
              </a:rPr>
              <a:t>83,700</a:t>
            </a:r>
          </a:p>
          <a:p>
            <a:pPr marL="457130" indent="-45713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Larimer 2014: 323,863 (+2.38%)</a:t>
            </a:r>
            <a:endParaRPr lang="en-US" sz="2800" dirty="0">
              <a:solidFill>
                <a:schemeClr val="bg2"/>
              </a:solidFill>
            </a:endParaRPr>
          </a:p>
          <a:p>
            <a:pPr marL="457130" indent="-45713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Growth Varies Across the State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220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GIS_MAIN\Map_PNG\Population\TtlChg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545" y="0"/>
            <a:ext cx="8778055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5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:\Estimates\GIS Data\popchangemaps1014\NatIncrease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71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17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:\GIS_MAIN\Map_PNG\Population\NetMigration1014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658" y="0"/>
            <a:ext cx="887668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2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Estimates\Tables\FinalTables_v2014\DatabaseUpdateTables\migby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8997951" cy="539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0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08396"/>
              </p:ext>
            </p:extLst>
          </p:nvPr>
        </p:nvGraphicFramePr>
        <p:xfrm>
          <a:off x="304800" y="21265"/>
          <a:ext cx="8677275" cy="629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035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36045" y="6484868"/>
            <a:ext cx="2878138" cy="369318"/>
          </a:xfrm>
          <a:prstGeom prst="rect">
            <a:avLst/>
          </a:prstGeom>
        </p:spPr>
        <p:txBody>
          <a:bodyPr wrap="square" lIns="91425" tIns="45713" rIns="91425" bIns="45713">
            <a:spAutoFit/>
          </a:bodyPr>
          <a:lstStyle/>
          <a:p>
            <a:pPr lvl="0"/>
            <a:r>
              <a:rPr lang="en-US" dirty="0">
                <a:solidFill>
                  <a:srgbClr val="FFFFFF"/>
                </a:solidFill>
                <a:latin typeface="Trebuchet MS"/>
              </a:rPr>
              <a:t>State Demography Office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400" y="5410200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Make Font Bigger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2051" name="Picture 3" descr="J:\Presentations\Charts or Graphs\BohemianFoundation\colorado_jobs_20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" y="535920"/>
            <a:ext cx="899795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7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0.xml><?xml version="1.0" encoding="utf-8"?>
<a:theme xmlns:a="http://schemas.openxmlformats.org/drawingml/2006/main" name="6_Office Theme">
  <a:themeElements>
    <a:clrScheme name="Custom 1">
      <a:dk1>
        <a:sysClr val="windowText" lastClr="000000"/>
      </a:dk1>
      <a:lt1>
        <a:sysClr val="window" lastClr="FFFFFF"/>
      </a:lt1>
      <a:dk2>
        <a:srgbClr val="005868"/>
      </a:dk2>
      <a:lt2>
        <a:srgbClr val="EEECE1"/>
      </a:lt2>
      <a:accent1>
        <a:srgbClr val="E52D00"/>
      </a:accent1>
      <a:accent2>
        <a:srgbClr val="002426"/>
      </a:accent2>
      <a:accent3>
        <a:srgbClr val="665100"/>
      </a:accent3>
      <a:accent4>
        <a:srgbClr val="EFD5A8"/>
      </a:accent4>
      <a:accent5>
        <a:srgbClr val="4BACC6"/>
      </a:accent5>
      <a:accent6>
        <a:srgbClr val="F79646"/>
      </a:accent6>
      <a:hlink>
        <a:srgbClr val="0000FF"/>
      </a:hlink>
      <a:folHlink>
        <a:srgbClr val="801714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10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2.xml><?xml version="1.0" encoding="utf-8"?>
<a:theme xmlns:a="http://schemas.openxmlformats.org/drawingml/2006/main" name="11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DPA_colors">
      <a:dk1>
        <a:srgbClr val="4A535D"/>
      </a:dk1>
      <a:lt1>
        <a:srgbClr val="FFFFFF"/>
      </a:lt1>
      <a:dk2>
        <a:srgbClr val="FFFFFF"/>
      </a:dk2>
      <a:lt2>
        <a:srgbClr val="4A535D"/>
      </a:lt2>
      <a:accent1>
        <a:srgbClr val="188530"/>
      </a:accent1>
      <a:accent2>
        <a:srgbClr val="46B4D5"/>
      </a:accent2>
      <a:accent3>
        <a:srgbClr val="C7C9C9"/>
      </a:accent3>
      <a:accent4>
        <a:srgbClr val="BA7F22"/>
      </a:accent4>
      <a:accent5>
        <a:srgbClr val="4A535D"/>
      </a:accent5>
      <a:accent6>
        <a:srgbClr val="188530"/>
      </a:accent6>
      <a:hlink>
        <a:srgbClr val="BA7F22"/>
      </a:hlink>
      <a:folHlink>
        <a:srgbClr val="BA7F22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8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7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3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4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5_Office Theme">
  <a:themeElements>
    <a:clrScheme name="">
      <a:dk1>
        <a:srgbClr val="FFFFFF"/>
      </a:dk1>
      <a:lt1>
        <a:srgbClr val="FFFFFF"/>
      </a:lt1>
      <a:dk2>
        <a:srgbClr val="DCDEE0"/>
      </a:dk2>
      <a:lt2>
        <a:srgbClr val="53585F"/>
      </a:lt2>
      <a:accent1>
        <a:srgbClr val="0365C0"/>
      </a:accent1>
      <a:accent2>
        <a:srgbClr val="00882B"/>
      </a:accent2>
      <a:accent3>
        <a:srgbClr val="FFFFFF"/>
      </a:accent3>
      <a:accent4>
        <a:srgbClr val="DADADA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14943F"/>
        </a:solidFill>
        <a:ln w="127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/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rgbClr val="5C6670"/>
            </a:solidFill>
            <a:effectLst/>
            <a:latin typeface="Trebuchet MS" pitchFamily="-100" charset="0"/>
            <a:ea typeface="Trebuchet MS" pitchFamily="-100" charset="0"/>
            <a:cs typeface="Trebuchet MS" pitchFamily="-100" charset="0"/>
            <a:sym typeface="Trebuchet MS" pitchFamily="-100" charset="0"/>
          </a:defRPr>
        </a:defPPr>
      </a:lst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Test new template_more Titles</Template>
  <TotalTime>28480</TotalTime>
  <Words>417</Words>
  <Application>Microsoft Office PowerPoint</Application>
  <PresentationFormat>On-screen Show (4:3)</PresentationFormat>
  <Paragraphs>110</Paragraphs>
  <Slides>28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9_Office Theme</vt:lpstr>
      <vt:lpstr>2_Office Theme</vt:lpstr>
      <vt:lpstr>Office Theme</vt:lpstr>
      <vt:lpstr>8_Office Theme</vt:lpstr>
      <vt:lpstr>1_Office Theme</vt:lpstr>
      <vt:lpstr>7_Office Theme</vt:lpstr>
      <vt:lpstr>3_Office Theme</vt:lpstr>
      <vt:lpstr>4_Office Theme</vt:lpstr>
      <vt:lpstr>5_Office Theme</vt:lpstr>
      <vt:lpstr>6_Office Theme</vt:lpstr>
      <vt:lpstr>10_Office Theme</vt:lpstr>
      <vt:lpstr>11_Office Theme</vt:lpstr>
      <vt:lpstr>PowerPoint Presentation</vt:lpstr>
      <vt:lpstr>Colorado’s Population Landscape</vt:lpstr>
      <vt:lpstr>Big Picture - 2013-2014 Pop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Population Growth</vt:lpstr>
      <vt:lpstr>Colorado and U.S. Growth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65+ change</vt:lpstr>
      <vt:lpstr>PowerPoint Presentation</vt:lpstr>
      <vt:lpstr>PowerPoint Presentation</vt:lpstr>
      <vt:lpstr>PowerPoint Presentation</vt:lpstr>
      <vt:lpstr>Uncertainty</vt:lpstr>
      <vt:lpstr>Household Growth</vt:lpstr>
      <vt:lpstr>Household Growth</vt:lpstr>
      <vt:lpstr>PowerPoint Presentation</vt:lpstr>
      <vt:lpstr>PowerPoint Presentation</vt:lpstr>
      <vt:lpstr>Household Income….its future is demographically challenged.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CDeGroen</dc:creator>
  <cp:lastModifiedBy>Rob Kemp</cp:lastModifiedBy>
  <cp:revision>752</cp:revision>
  <cp:lastPrinted>2014-06-18T05:48:35Z</cp:lastPrinted>
  <dcterms:created xsi:type="dcterms:W3CDTF">2011-10-14T19:32:12Z</dcterms:created>
  <dcterms:modified xsi:type="dcterms:W3CDTF">2015-12-08T22:54:41Z</dcterms:modified>
</cp:coreProperties>
</file>